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9"/>
  </p:notesMasterIdLst>
  <p:sldIdLst>
    <p:sldId id="256" r:id="rId2"/>
    <p:sldId id="258" r:id="rId3"/>
    <p:sldId id="272" r:id="rId4"/>
    <p:sldId id="259" r:id="rId5"/>
    <p:sldId id="270" r:id="rId6"/>
    <p:sldId id="271" r:id="rId7"/>
    <p:sldId id="269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755"/>
    <a:srgbClr val="00629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432" autoAdjust="0"/>
  </p:normalViewPr>
  <p:slideViewPr>
    <p:cSldViewPr snapToGrid="0">
      <p:cViewPr>
        <p:scale>
          <a:sx n="96" d="100"/>
          <a:sy n="96" d="100"/>
        </p:scale>
        <p:origin x="-30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0299CA-69FB-46B0-848B-66D1442ED9E0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CE072B-E78B-40F9-AEC7-2F0E7EFC0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165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CE072B-E78B-40F9-AEC7-2F0E7EFC09D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584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345B1-9DB0-4817-8D52-1B36C4C105EA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913B-EA9E-4B21-9399-F8CC27CADE3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345B1-9DB0-4817-8D52-1B36C4C105EA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913B-EA9E-4B21-9399-F8CC27CADE3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345B1-9DB0-4817-8D52-1B36C4C105EA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913B-EA9E-4B21-9399-F8CC27CADE3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345B1-9DB0-4817-8D52-1B36C4C105EA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913B-EA9E-4B21-9399-F8CC27CADE3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345B1-9DB0-4817-8D52-1B36C4C105EA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913B-EA9E-4B21-9399-F8CC27CADE3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345B1-9DB0-4817-8D52-1B36C4C105EA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913B-EA9E-4B21-9399-F8CC27CADE3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345B1-9DB0-4817-8D52-1B36C4C105EA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913B-EA9E-4B21-9399-F8CC27CADE3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345B1-9DB0-4817-8D52-1B36C4C105EA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913B-EA9E-4B21-9399-F8CC27CADE3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345B1-9DB0-4817-8D52-1B36C4C105EA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913B-EA9E-4B21-9399-F8CC27CADE3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345B1-9DB0-4817-8D52-1B36C4C105EA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913B-EA9E-4B21-9399-F8CC27CADE3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345B1-9DB0-4817-8D52-1B36C4C105EA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1913B-EA9E-4B21-9399-F8CC27CADE3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ED345B1-9DB0-4817-8D52-1B36C4C105EA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DC1913B-EA9E-4B21-9399-F8CC27CADE3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ugrasu.ru/enrollee/" TargetMode="External"/><Relationship Id="rId5" Type="http://schemas.openxmlformats.org/officeDocument/2006/relationships/hyperlink" Target="https://education-in-russia.com/" TargetMode="Externa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ugrasu.international@gmail.co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hyperlink" Target="mailto:o_gololobova@ugrasu.r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98D29BC-8FE1-46C6-8F4A-6057F350E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60" y="0"/>
            <a:ext cx="12215559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3C95F58-07A9-4DCA-89B9-00F6940B2B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235" y="408010"/>
            <a:ext cx="4606584" cy="615997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небо, внешний, здание, правительственное зда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3676D8E8-E151-457F-94D3-76DC331FC8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2" r="13716"/>
          <a:stretch/>
        </p:blipFill>
        <p:spPr>
          <a:xfrm>
            <a:off x="-488612" y="0"/>
            <a:ext cx="6561055" cy="6858000"/>
          </a:xfrm>
          <a:prstGeom prst="flowChartDelay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9243DCB-6D18-424E-BAD0-1695C5233633}"/>
              </a:ext>
            </a:extLst>
          </p:cNvPr>
          <p:cNvSpPr txBox="1"/>
          <p:nvPr/>
        </p:nvSpPr>
        <p:spPr>
          <a:xfrm>
            <a:off x="6306538" y="1279143"/>
            <a:ext cx="5329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About</a:t>
            </a:r>
            <a:r>
              <a:rPr lang="ru-RU" sz="40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 </a:t>
            </a:r>
            <a:r>
              <a:rPr lang="en-US" sz="40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University</a:t>
            </a:r>
            <a:endParaRPr lang="ru-RU" sz="40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DC4711D-1407-4CA8-86FE-D559B740E5C7}"/>
              </a:ext>
            </a:extLst>
          </p:cNvPr>
          <p:cNvSpPr txBox="1"/>
          <p:nvPr/>
        </p:nvSpPr>
        <p:spPr>
          <a:xfrm>
            <a:off x="6306538" y="2228671"/>
            <a:ext cx="53292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i="0" dirty="0" smtClean="0">
                <a:solidFill>
                  <a:srgbClr val="008755"/>
                </a:solidFill>
                <a:effectLst/>
                <a:latin typeface="Trebuchet MS" panose="020B0603020202020204" pitchFamily="34" charset="0"/>
              </a:rPr>
              <a:t>Full name</a:t>
            </a:r>
            <a:r>
              <a:rPr lang="ru-RU" sz="1600" b="1" i="0" dirty="0" smtClean="0">
                <a:solidFill>
                  <a:srgbClr val="008755"/>
                </a:solidFill>
                <a:effectLst/>
                <a:latin typeface="Trebuchet MS" panose="020B0603020202020204" pitchFamily="34" charset="0"/>
              </a:rPr>
              <a:t>: </a:t>
            </a:r>
            <a:r>
              <a:rPr lang="ru-RU" sz="1600" b="1" i="0" dirty="0">
                <a:solidFill>
                  <a:srgbClr val="008755"/>
                </a:solidFill>
                <a:effectLst/>
                <a:latin typeface="Trebuchet MS" panose="020B0603020202020204" pitchFamily="34" charset="0"/>
              </a:rPr>
              <a:t/>
            </a:r>
            <a:br>
              <a:rPr lang="ru-RU" sz="1600" b="1" i="0" dirty="0">
                <a:solidFill>
                  <a:srgbClr val="008755"/>
                </a:solidFill>
                <a:effectLst/>
                <a:latin typeface="Trebuchet MS" panose="020B0603020202020204" pitchFamily="34" charset="0"/>
              </a:rPr>
            </a:br>
            <a:r>
              <a:rPr lang="en-US" sz="1600" dirty="0">
                <a:solidFill>
                  <a:srgbClr val="002060"/>
                </a:solidFill>
                <a:latin typeface="Trebuchet MS" panose="020B0603020202020204" pitchFamily="34" charset="0"/>
              </a:rPr>
              <a:t>Federal State Budgetary Educational Institution of Higher Education </a:t>
            </a:r>
          </a:p>
          <a:p>
            <a:pPr algn="r"/>
            <a:r>
              <a:rPr lang="en-US" sz="1600" dirty="0">
                <a:solidFill>
                  <a:srgbClr val="002060"/>
                </a:solidFill>
                <a:latin typeface="Trebuchet MS" panose="020B0603020202020204" pitchFamily="34" charset="0"/>
              </a:rPr>
              <a:t>“</a:t>
            </a:r>
            <a:r>
              <a:rPr lang="en-US" sz="16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Yugra</a:t>
            </a:r>
            <a:r>
              <a:rPr lang="en-US" sz="1600" dirty="0">
                <a:solidFill>
                  <a:srgbClr val="002060"/>
                </a:solidFill>
                <a:latin typeface="Trebuchet MS" panose="020B0603020202020204" pitchFamily="34" charset="0"/>
              </a:rPr>
              <a:t> State University”</a:t>
            </a:r>
            <a:endParaRPr lang="ru-RU" sz="16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B348801-F642-4CD0-BFD4-8A8B767EB7D5}"/>
              </a:ext>
            </a:extLst>
          </p:cNvPr>
          <p:cNvSpPr txBox="1"/>
          <p:nvPr/>
        </p:nvSpPr>
        <p:spPr>
          <a:xfrm>
            <a:off x="6306538" y="3503037"/>
            <a:ext cx="5329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i="0" dirty="0">
                <a:solidFill>
                  <a:srgbClr val="008755"/>
                </a:solidFill>
                <a:effectLst/>
                <a:latin typeface="Trebuchet MS" panose="020B0603020202020204" pitchFamily="34" charset="0"/>
              </a:rPr>
              <a:t>Short name</a:t>
            </a:r>
            <a:r>
              <a:rPr lang="ru-RU" sz="1600" b="1" i="0" dirty="0">
                <a:solidFill>
                  <a:srgbClr val="008755"/>
                </a:solidFill>
                <a:effectLst/>
                <a:latin typeface="Trebuchet MS" panose="020B0603020202020204" pitchFamily="34" charset="0"/>
              </a:rPr>
              <a:t>: </a:t>
            </a:r>
            <a:br>
              <a:rPr lang="ru-RU" sz="1600" b="1" i="0" dirty="0">
                <a:solidFill>
                  <a:srgbClr val="008755"/>
                </a:solidFill>
                <a:effectLst/>
                <a:latin typeface="Trebuchet MS" panose="020B0603020202020204" pitchFamily="34" charset="0"/>
              </a:rPr>
            </a:br>
            <a:r>
              <a:rPr lang="en-US" sz="16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Yugra</a:t>
            </a:r>
            <a:r>
              <a:rPr lang="en-US" sz="1600" dirty="0">
                <a:solidFill>
                  <a:srgbClr val="002060"/>
                </a:solidFill>
                <a:latin typeface="Trebuchet MS" panose="020B0603020202020204" pitchFamily="34" charset="0"/>
              </a:rPr>
              <a:t> State University(</a:t>
            </a:r>
            <a:r>
              <a:rPr lang="en-US" sz="16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YuSU</a:t>
            </a:r>
            <a:r>
              <a:rPr lang="ru-RU" sz="1600" i="0" dirty="0">
                <a:solidFill>
                  <a:srgbClr val="002060"/>
                </a:solidFill>
                <a:effectLst/>
                <a:latin typeface="Trebuchet MS" panose="020B0603020202020204" pitchFamily="34" charset="0"/>
              </a:rPr>
              <a:t>)</a:t>
            </a:r>
            <a:endParaRPr lang="ru-RU" sz="16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A9CCD13-CB47-4F7C-90B1-23420C40D548}"/>
              </a:ext>
            </a:extLst>
          </p:cNvPr>
          <p:cNvSpPr txBox="1"/>
          <p:nvPr/>
        </p:nvSpPr>
        <p:spPr>
          <a:xfrm>
            <a:off x="6306538" y="4420231"/>
            <a:ext cx="5329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02060"/>
                </a:solidFill>
                <a:latin typeface="Trebuchet MS" panose="020B0603020202020204" pitchFamily="34" charset="0"/>
              </a:rPr>
              <a:t>Foundation date</a:t>
            </a:r>
            <a:endParaRPr lang="ru-RU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563D912-4C61-4BE2-A5A3-9E94F824FE97}"/>
              </a:ext>
            </a:extLst>
          </p:cNvPr>
          <p:cNvSpPr txBox="1"/>
          <p:nvPr/>
        </p:nvSpPr>
        <p:spPr>
          <a:xfrm>
            <a:off x="6306538" y="4789573"/>
            <a:ext cx="5329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008755"/>
                </a:solidFill>
                <a:latin typeface="Trebuchet MS" panose="020B0603020202020204" pitchFamily="34" charset="0"/>
              </a:rPr>
              <a:t>OCTOBER 5TH</a:t>
            </a:r>
            <a:endParaRPr lang="ru-RU" sz="3200" dirty="0">
              <a:solidFill>
                <a:srgbClr val="008755"/>
              </a:solidFill>
              <a:latin typeface="Trebuchet MS" panose="020B0603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E2EE529-E0E5-49C0-A27D-48D7BBDF50A8}"/>
              </a:ext>
            </a:extLst>
          </p:cNvPr>
          <p:cNvSpPr txBox="1"/>
          <p:nvPr/>
        </p:nvSpPr>
        <p:spPr>
          <a:xfrm>
            <a:off x="8971181" y="5282933"/>
            <a:ext cx="28029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8000" b="1" i="0" dirty="0">
                <a:solidFill>
                  <a:srgbClr val="002060"/>
                </a:solidFill>
                <a:effectLst/>
                <a:latin typeface="Trebuchet MS" panose="020B0603020202020204" pitchFamily="34" charset="0"/>
              </a:rPr>
              <a:t>2001</a:t>
            </a:r>
            <a:endParaRPr lang="ru-RU" sz="80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509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7BFD7CC6-E88A-469D-B41C-96CAD8D4C5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60" y="0"/>
            <a:ext cx="1221555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0FC2477-F74A-4EEF-ACA7-8F76D4C3C97F}"/>
              </a:ext>
            </a:extLst>
          </p:cNvPr>
          <p:cNvSpPr txBox="1"/>
          <p:nvPr/>
        </p:nvSpPr>
        <p:spPr>
          <a:xfrm>
            <a:off x="619011" y="1423886"/>
            <a:ext cx="6169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rebuchet MS" panose="020B0603020202020204" pitchFamily="34" charset="0"/>
              </a:rPr>
              <a:t>WE </a:t>
            </a:r>
            <a:r>
              <a:rPr lang="en-US" sz="4000" b="1">
                <a:solidFill>
                  <a:srgbClr val="002060"/>
                </a:solidFill>
                <a:latin typeface="Trebuchet MS" panose="020B0603020202020204" pitchFamily="34" charset="0"/>
              </a:rPr>
              <a:t>ARE </a:t>
            </a:r>
            <a:r>
              <a:rPr lang="en-US" sz="4000" b="1" smtClean="0">
                <a:solidFill>
                  <a:srgbClr val="002060"/>
                </a:solidFill>
                <a:latin typeface="Trebuchet MS" panose="020B0603020202020204" pitchFamily="34" charset="0"/>
              </a:rPr>
              <a:t>LEADERS</a:t>
            </a:r>
            <a:r>
              <a:rPr lang="en-US" sz="4000" b="1" dirty="0">
                <a:solidFill>
                  <a:srgbClr val="002060"/>
                </a:solidFill>
                <a:latin typeface="Trebuchet MS" panose="020B0603020202020204" pitchFamily="34" charset="0"/>
              </a:rPr>
              <a:t>!</a:t>
            </a:r>
            <a:endParaRPr lang="ru-RU" sz="40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19C6846-B858-481B-89CA-2C087D5BB0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08" y="474618"/>
            <a:ext cx="4606584" cy="6159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D525482-6DA2-4AF8-A509-9DC199B07EA6}"/>
              </a:ext>
            </a:extLst>
          </p:cNvPr>
          <p:cNvSpPr txBox="1"/>
          <p:nvPr/>
        </p:nvSpPr>
        <p:spPr>
          <a:xfrm>
            <a:off x="619014" y="2372055"/>
            <a:ext cx="67810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YuSU</a:t>
            </a:r>
            <a:r>
              <a:rPr lang="en-US" sz="1600" dirty="0">
                <a:solidFill>
                  <a:srgbClr val="002060"/>
                </a:solidFill>
                <a:latin typeface="Trebuchet MS" panose="020B0603020202020204" pitchFamily="34" charset="0"/>
              </a:rPr>
              <a:t> is a leading university on the market of education of </a:t>
            </a:r>
            <a:r>
              <a:rPr lang="en-US" sz="16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Khanty-Mansiysk</a:t>
            </a:r>
            <a:r>
              <a:rPr lang="en-US" sz="1600" dirty="0">
                <a:solidFill>
                  <a:srgbClr val="002060"/>
                </a:solidFill>
                <a:latin typeface="Trebuchet MS" panose="020B0603020202020204" pitchFamily="34" charset="0"/>
              </a:rPr>
              <a:t> Autonomous </a:t>
            </a:r>
            <a:r>
              <a:rPr lang="en-US" sz="16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Okrug</a:t>
            </a:r>
            <a:r>
              <a:rPr lang="en-US" sz="1600" dirty="0">
                <a:solidFill>
                  <a:srgbClr val="002060"/>
                </a:solidFill>
                <a:latin typeface="Trebuchet MS" panose="020B0603020202020204" pitchFamily="34" charset="0"/>
              </a:rPr>
              <a:t> - </a:t>
            </a:r>
            <a:r>
              <a:rPr lang="en-US" sz="16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Yugra</a:t>
            </a:r>
            <a:r>
              <a:rPr lang="en-US" sz="1600" dirty="0">
                <a:solidFill>
                  <a:srgbClr val="002060"/>
                </a:solidFill>
                <a:latin typeface="Trebuchet MS" panose="020B0603020202020204" pitchFamily="34" charset="0"/>
              </a:rPr>
              <a:t>, it provides all levels of professional education: </a:t>
            </a:r>
            <a:r>
              <a:rPr lang="ru-RU" sz="1600" i="0" dirty="0">
                <a:solidFill>
                  <a:srgbClr val="002060"/>
                </a:solidFill>
                <a:effectLst/>
                <a:latin typeface="Trebuchet MS" panose="020B0603020202020204" pitchFamily="34" charset="0"/>
              </a:rPr>
              <a:t>:</a:t>
            </a:r>
            <a:r>
              <a:rPr lang="en-US" sz="1600" i="0" dirty="0">
                <a:solidFill>
                  <a:srgbClr val="002060"/>
                </a:solidFill>
                <a:effectLst/>
                <a:latin typeface="Trebuchet MS" panose="020B0603020202020204" pitchFamily="34" charset="0"/>
              </a:rPr>
              <a:t/>
            </a:r>
            <a:br>
              <a:rPr lang="en-US" sz="1600" i="0" dirty="0">
                <a:solidFill>
                  <a:srgbClr val="002060"/>
                </a:solidFill>
                <a:effectLst/>
                <a:latin typeface="Trebuchet MS" panose="020B0603020202020204" pitchFamily="34" charset="0"/>
              </a:rPr>
            </a:br>
            <a:endParaRPr lang="ru-RU" sz="1600" i="0" dirty="0">
              <a:solidFill>
                <a:srgbClr val="002060"/>
              </a:solidFill>
              <a:effectLst/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8755"/>
                </a:solidFill>
                <a:latin typeface="Trebuchet MS" panose="020B0603020202020204" pitchFamily="34" charset="0"/>
              </a:rPr>
              <a:t>secondary vocational </a:t>
            </a:r>
            <a:endParaRPr lang="ru-RU" sz="1600" b="1" dirty="0">
              <a:solidFill>
                <a:srgbClr val="008755"/>
              </a:solidFill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8755"/>
                </a:solidFill>
                <a:latin typeface="Trebuchet MS" panose="020B0603020202020204" pitchFamily="34" charset="0"/>
              </a:rPr>
              <a:t>undergraduate</a:t>
            </a:r>
            <a:endParaRPr lang="ru-RU" sz="1600" b="1" dirty="0">
              <a:solidFill>
                <a:srgbClr val="008755"/>
              </a:solidFill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8755"/>
                </a:solidFill>
                <a:latin typeface="Trebuchet MS" panose="020B0603020202020204" pitchFamily="34" charset="0"/>
              </a:rPr>
              <a:t>graduate and post-graduate degree programs</a:t>
            </a:r>
            <a:r>
              <a:rPr lang="en-US" sz="1600" b="1" i="0" dirty="0">
                <a:solidFill>
                  <a:srgbClr val="008755"/>
                </a:solidFill>
                <a:effectLst/>
                <a:latin typeface="Trebuchet MS" panose="020B0603020202020204" pitchFamily="34" charset="0"/>
              </a:rPr>
              <a:t/>
            </a:r>
            <a:br>
              <a:rPr lang="en-US" sz="1600" b="1" i="0" dirty="0">
                <a:solidFill>
                  <a:srgbClr val="008755"/>
                </a:solidFill>
                <a:effectLst/>
                <a:latin typeface="Trebuchet MS" panose="020B0603020202020204" pitchFamily="34" charset="0"/>
              </a:rPr>
            </a:br>
            <a:endParaRPr lang="ru-RU" sz="1600" b="1" i="0" dirty="0">
              <a:solidFill>
                <a:srgbClr val="008755"/>
              </a:solidFill>
              <a:effectLst/>
              <a:latin typeface="Trebuchet MS" panose="020B0603020202020204" pitchFamily="34" charset="0"/>
            </a:endParaRPr>
          </a:p>
          <a:p>
            <a:r>
              <a:rPr lang="en-US" sz="1600" dirty="0">
                <a:solidFill>
                  <a:srgbClr val="002060"/>
                </a:solidFill>
                <a:latin typeface="Trebuchet MS" panose="020B0603020202020204" pitchFamily="34" charset="0"/>
              </a:rPr>
              <a:t>Each year over 2,000 specialists graduate from the university and get employed by regional companies.</a:t>
            </a:r>
            <a:endParaRPr lang="ru-RU" sz="16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28" name="Группа 27">
            <a:extLst>
              <a:ext uri="{FF2B5EF4-FFF2-40B4-BE49-F238E27FC236}">
                <a16:creationId xmlns="" xmlns:a16="http://schemas.microsoft.com/office/drawing/2014/main" id="{9376AE24-B9E6-4469-A906-A973E03D9DE2}"/>
              </a:ext>
            </a:extLst>
          </p:cNvPr>
          <p:cNvGrpSpPr/>
          <p:nvPr/>
        </p:nvGrpSpPr>
        <p:grpSpPr>
          <a:xfrm>
            <a:off x="636649" y="5166878"/>
            <a:ext cx="1936272" cy="1538883"/>
            <a:chOff x="684996" y="5172504"/>
            <a:chExt cx="1586864" cy="1538883"/>
          </a:xfrm>
        </p:grpSpPr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42A3FB32-68A6-4E9B-89A6-CBC72815EF9B}"/>
                </a:ext>
              </a:extLst>
            </p:cNvPr>
            <p:cNvSpPr txBox="1"/>
            <p:nvPr/>
          </p:nvSpPr>
          <p:spPr>
            <a:xfrm>
              <a:off x="684996" y="5172504"/>
              <a:ext cx="15868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0" dirty="0">
                  <a:solidFill>
                    <a:srgbClr val="008755"/>
                  </a:solidFill>
                  <a:effectLst/>
                  <a:latin typeface="Trebuchet MS" panose="020B0603020202020204" pitchFamily="34" charset="0"/>
                </a:rPr>
                <a:t>TOP OF</a:t>
              </a:r>
              <a:r>
                <a:rPr lang="ru-RU" sz="2800" b="1" i="0" dirty="0">
                  <a:solidFill>
                    <a:srgbClr val="008755"/>
                  </a:solidFill>
                  <a:effectLst/>
                  <a:latin typeface="Trebuchet MS" panose="020B0603020202020204" pitchFamily="34" charset="0"/>
                </a:rPr>
                <a:t>10</a:t>
              </a:r>
              <a:endParaRPr lang="ru-RU" sz="2800" b="1" dirty="0">
                <a:solidFill>
                  <a:srgbClr val="008755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A09C9352-4BF2-4D4B-BD2F-0818873E5E68}"/>
                </a:ext>
              </a:extLst>
            </p:cNvPr>
            <p:cNvSpPr txBox="1"/>
            <p:nvPr/>
          </p:nvSpPr>
          <p:spPr>
            <a:xfrm>
              <a:off x="684996" y="5695724"/>
              <a:ext cx="158686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2060"/>
                  </a:solidFill>
                  <a:latin typeface="Trebuchet MS" panose="020B0603020202020204" pitchFamily="34" charset="0"/>
                </a:rPr>
                <a:t>In the Ural Federal District</a:t>
              </a:r>
              <a:endParaRPr lang="ru-RU" sz="2000" b="1" dirty="0">
                <a:solidFill>
                  <a:srgbClr val="002060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="" xmlns:a16="http://schemas.microsoft.com/office/drawing/2014/main" id="{BFC70266-FE2B-4823-9FEA-4237E617E12D}"/>
              </a:ext>
            </a:extLst>
          </p:cNvPr>
          <p:cNvGrpSpPr/>
          <p:nvPr/>
        </p:nvGrpSpPr>
        <p:grpSpPr>
          <a:xfrm>
            <a:off x="2621268" y="5166873"/>
            <a:ext cx="1586864" cy="1235190"/>
            <a:chOff x="2510635" y="5172504"/>
            <a:chExt cx="1586864" cy="1235190"/>
          </a:xfrm>
        </p:grpSpPr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08F7DA39-38F1-425C-A54D-340A57978EBC}"/>
                </a:ext>
              </a:extLst>
            </p:cNvPr>
            <p:cNvSpPr txBox="1"/>
            <p:nvPr/>
          </p:nvSpPr>
          <p:spPr>
            <a:xfrm>
              <a:off x="2510635" y="5172504"/>
              <a:ext cx="7824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i="0" dirty="0">
                  <a:solidFill>
                    <a:srgbClr val="008755"/>
                  </a:solidFill>
                  <a:effectLst/>
                  <a:latin typeface="Trebuchet MS" panose="020B0603020202020204" pitchFamily="34" charset="0"/>
                </a:rPr>
                <a:t>12</a:t>
              </a:r>
              <a:endParaRPr lang="ru-RU" sz="2800" b="1" dirty="0">
                <a:solidFill>
                  <a:srgbClr val="008755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E1AFF077-275E-421D-A976-772D2FCB4893}"/>
                </a:ext>
              </a:extLst>
            </p:cNvPr>
            <p:cNvSpPr txBox="1"/>
            <p:nvPr/>
          </p:nvSpPr>
          <p:spPr>
            <a:xfrm>
              <a:off x="2510635" y="5699808"/>
              <a:ext cx="15868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2060"/>
                  </a:solidFill>
                  <a:latin typeface="Trebuchet MS" panose="020B0603020202020204" pitchFamily="34" charset="0"/>
                </a:rPr>
                <a:t>scientific schools</a:t>
              </a:r>
              <a:endParaRPr lang="ru-RU" sz="2000" b="1" dirty="0">
                <a:solidFill>
                  <a:srgbClr val="002060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="" xmlns:a16="http://schemas.microsoft.com/office/drawing/2014/main" id="{7445548E-76BB-46A3-B033-51A4E38540F6}"/>
              </a:ext>
            </a:extLst>
          </p:cNvPr>
          <p:cNvGrpSpPr/>
          <p:nvPr/>
        </p:nvGrpSpPr>
        <p:grpSpPr>
          <a:xfrm>
            <a:off x="4009530" y="5188805"/>
            <a:ext cx="2231048" cy="927414"/>
            <a:chOff x="4106100" y="5172504"/>
            <a:chExt cx="2231048" cy="927414"/>
          </a:xfrm>
        </p:grpSpPr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72177448-1C7D-4E9E-BCBE-3251FF2C1DA3}"/>
                </a:ext>
              </a:extLst>
            </p:cNvPr>
            <p:cNvSpPr txBox="1"/>
            <p:nvPr/>
          </p:nvSpPr>
          <p:spPr>
            <a:xfrm>
              <a:off x="4106100" y="5172504"/>
              <a:ext cx="6615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i="0" dirty="0">
                  <a:solidFill>
                    <a:srgbClr val="008755"/>
                  </a:solidFill>
                  <a:effectLst/>
                  <a:latin typeface="Trebuchet MS" panose="020B0603020202020204" pitchFamily="34" charset="0"/>
                </a:rPr>
                <a:t>14</a:t>
              </a:r>
              <a:endParaRPr lang="ru-RU" sz="2800" b="1" dirty="0">
                <a:solidFill>
                  <a:srgbClr val="008755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0DF3D609-1DAE-497E-9067-135BAEF1E790}"/>
                </a:ext>
              </a:extLst>
            </p:cNvPr>
            <p:cNvSpPr txBox="1"/>
            <p:nvPr/>
          </p:nvSpPr>
          <p:spPr>
            <a:xfrm>
              <a:off x="4106100" y="5699808"/>
              <a:ext cx="2231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2060"/>
                  </a:solidFill>
                  <a:latin typeface="Trebuchet MS" panose="020B0603020202020204" pitchFamily="34" charset="0"/>
                </a:rPr>
                <a:t>laboratories</a:t>
              </a:r>
              <a:endParaRPr lang="ru-RU" sz="2000" b="1" dirty="0">
                <a:solidFill>
                  <a:srgbClr val="002060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="" xmlns:a16="http://schemas.microsoft.com/office/drawing/2014/main" id="{5703806C-A281-48C7-A31E-B3096AF6D299}"/>
              </a:ext>
            </a:extLst>
          </p:cNvPr>
          <p:cNvGrpSpPr/>
          <p:nvPr/>
        </p:nvGrpSpPr>
        <p:grpSpPr>
          <a:xfrm>
            <a:off x="5647126" y="5188805"/>
            <a:ext cx="2553205" cy="1218855"/>
            <a:chOff x="7005570" y="5176588"/>
            <a:chExt cx="2553205" cy="1218855"/>
          </a:xfrm>
        </p:grpSpPr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2EEE4D8D-9111-484F-B285-4929BBC595FC}"/>
                </a:ext>
              </a:extLst>
            </p:cNvPr>
            <p:cNvSpPr txBox="1"/>
            <p:nvPr/>
          </p:nvSpPr>
          <p:spPr>
            <a:xfrm>
              <a:off x="7005570" y="5176588"/>
              <a:ext cx="7164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i="0" dirty="0">
                  <a:solidFill>
                    <a:srgbClr val="008755"/>
                  </a:solidFill>
                  <a:effectLst/>
                  <a:latin typeface="Trebuchet MS" panose="020B0603020202020204" pitchFamily="34" charset="0"/>
                </a:rPr>
                <a:t>77</a:t>
              </a:r>
              <a:endParaRPr lang="ru-RU" sz="2800" b="1" dirty="0">
                <a:solidFill>
                  <a:srgbClr val="008755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9CD4DC75-DD9A-43A6-9EC8-B4E10B1DD5DE}"/>
                </a:ext>
              </a:extLst>
            </p:cNvPr>
            <p:cNvSpPr txBox="1"/>
            <p:nvPr/>
          </p:nvSpPr>
          <p:spPr>
            <a:xfrm>
              <a:off x="7005570" y="5687557"/>
              <a:ext cx="255320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2060"/>
                  </a:solidFill>
                  <a:latin typeface="Trebuchet MS" panose="020B0603020202020204" pitchFamily="34" charset="0"/>
                </a:rPr>
                <a:t>educational programs</a:t>
              </a:r>
              <a:endParaRPr lang="ru-RU" sz="2000" b="1" dirty="0">
                <a:solidFill>
                  <a:srgbClr val="002060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="" xmlns:a16="http://schemas.microsoft.com/office/drawing/2014/main" id="{0C6284F5-B423-4203-B5B0-11A3B13EF049}"/>
              </a:ext>
            </a:extLst>
          </p:cNvPr>
          <p:cNvGrpSpPr/>
          <p:nvPr/>
        </p:nvGrpSpPr>
        <p:grpSpPr>
          <a:xfrm>
            <a:off x="7237775" y="5166874"/>
            <a:ext cx="2553984" cy="1532268"/>
            <a:chOff x="10040609" y="5166868"/>
            <a:chExt cx="2553984" cy="1532268"/>
          </a:xfrm>
        </p:grpSpPr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D4B15933-0E75-4214-85F9-2AA7C78EA35F}"/>
                </a:ext>
              </a:extLst>
            </p:cNvPr>
            <p:cNvSpPr txBox="1"/>
            <p:nvPr/>
          </p:nvSpPr>
          <p:spPr>
            <a:xfrm>
              <a:off x="10040609" y="5166868"/>
              <a:ext cx="11183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solidFill>
                    <a:srgbClr val="008755"/>
                  </a:solidFill>
                  <a:latin typeface="Trebuchet MS" panose="020B0603020202020204" pitchFamily="34" charset="0"/>
                </a:rPr>
                <a:t>4+1</a:t>
              </a:r>
              <a:r>
                <a:rPr lang="ru-RU" sz="2800" b="1" i="0" dirty="0" smtClean="0">
                  <a:solidFill>
                    <a:srgbClr val="008755"/>
                  </a:solidFill>
                  <a:effectLst/>
                  <a:latin typeface="Trebuchet MS" panose="020B0603020202020204" pitchFamily="34" charset="0"/>
                </a:rPr>
                <a:t> </a:t>
              </a:r>
              <a:endParaRPr lang="ru-RU" sz="2800" b="1" dirty="0">
                <a:solidFill>
                  <a:srgbClr val="008755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18288EAB-11F2-41F1-B615-DA9BD088E0E2}"/>
                </a:ext>
              </a:extLst>
            </p:cNvPr>
            <p:cNvSpPr txBox="1"/>
            <p:nvPr/>
          </p:nvSpPr>
          <p:spPr>
            <a:xfrm>
              <a:off x="10041388" y="5683473"/>
              <a:ext cx="255320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2060"/>
                  </a:solidFill>
                  <a:latin typeface="Trebuchet MS" panose="020B0603020202020204" pitchFamily="34" charset="0"/>
                </a:rPr>
                <a:t>Institutes</a:t>
              </a:r>
              <a:r>
                <a:rPr lang="ru-RU" sz="2000" b="1" dirty="0" smtClean="0">
                  <a:solidFill>
                    <a:srgbClr val="002060"/>
                  </a:solidFill>
                  <a:latin typeface="Trebuchet MS" panose="020B0603020202020204" pitchFamily="34" charset="0"/>
                </a:rPr>
                <a:t> </a:t>
              </a:r>
              <a:r>
                <a:rPr lang="en-US" sz="2000" b="1" dirty="0" smtClean="0">
                  <a:solidFill>
                    <a:srgbClr val="002060"/>
                  </a:solidFill>
                  <a:latin typeface="Trebuchet MS" panose="020B0603020202020204" pitchFamily="34" charset="0"/>
                </a:rPr>
                <a:t>and Center of Excellence</a:t>
              </a:r>
              <a:endParaRPr lang="ru-RU" sz="2000" b="1" dirty="0">
                <a:solidFill>
                  <a:srgbClr val="002060"/>
                </a:solidFill>
                <a:latin typeface="Trebuchet MS" panose="020B0603020202020204" pitchFamily="34" charset="0"/>
              </a:endParaRP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43A2E615-2766-4DE3-8563-B56662E23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496" y="500560"/>
            <a:ext cx="3826496" cy="2554545"/>
          </a:xfrm>
          <a:prstGeom prst="roundRect">
            <a:avLst>
              <a:gd name="adj" fmla="val 448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1B163D95-A499-40DF-B7D4-6E9392074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656" y="2920185"/>
            <a:ext cx="3413093" cy="2278559"/>
          </a:xfrm>
          <a:prstGeom prst="roundRect">
            <a:avLst>
              <a:gd name="adj" fmla="val 226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Группа 28">
            <a:extLst>
              <a:ext uri="{FF2B5EF4-FFF2-40B4-BE49-F238E27FC236}">
                <a16:creationId xmlns="" xmlns:a16="http://schemas.microsoft.com/office/drawing/2014/main" id="{0C6284F5-B423-4203-B5B0-11A3B13EF049}"/>
              </a:ext>
            </a:extLst>
          </p:cNvPr>
          <p:cNvGrpSpPr/>
          <p:nvPr/>
        </p:nvGrpSpPr>
        <p:grpSpPr>
          <a:xfrm>
            <a:off x="9387941" y="5270157"/>
            <a:ext cx="2553984" cy="1224491"/>
            <a:chOff x="10040609" y="5166868"/>
            <a:chExt cx="2553984" cy="1224491"/>
          </a:xfrm>
        </p:grpSpPr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D4B15933-0E75-4214-85F9-2AA7C78EA35F}"/>
                </a:ext>
              </a:extLst>
            </p:cNvPr>
            <p:cNvSpPr txBox="1"/>
            <p:nvPr/>
          </p:nvSpPr>
          <p:spPr>
            <a:xfrm>
              <a:off x="10040609" y="5166868"/>
              <a:ext cx="11183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solidFill>
                    <a:srgbClr val="008755"/>
                  </a:solidFill>
                  <a:latin typeface="Trebuchet MS" panose="020B0603020202020204" pitchFamily="34" charset="0"/>
                </a:rPr>
                <a:t>40+</a:t>
              </a:r>
              <a:r>
                <a:rPr lang="ru-RU" sz="2800" b="1" i="0" dirty="0" smtClean="0">
                  <a:solidFill>
                    <a:srgbClr val="008755"/>
                  </a:solidFill>
                  <a:effectLst/>
                  <a:latin typeface="Trebuchet MS" panose="020B0603020202020204" pitchFamily="34" charset="0"/>
                </a:rPr>
                <a:t> </a:t>
              </a:r>
              <a:endParaRPr lang="ru-RU" sz="2800" b="1" dirty="0">
                <a:solidFill>
                  <a:srgbClr val="008755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18288EAB-11F2-41F1-B615-DA9BD088E0E2}"/>
                </a:ext>
              </a:extLst>
            </p:cNvPr>
            <p:cNvSpPr txBox="1"/>
            <p:nvPr/>
          </p:nvSpPr>
          <p:spPr>
            <a:xfrm>
              <a:off x="10041388" y="5683473"/>
              <a:ext cx="255320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2060"/>
                  </a:solidFill>
                  <a:latin typeface="Trebuchet MS" panose="020B0603020202020204" pitchFamily="34" charset="0"/>
                </a:rPr>
                <a:t>International partners</a:t>
              </a:r>
              <a:endParaRPr lang="ru-RU" sz="2000" b="1" dirty="0">
                <a:solidFill>
                  <a:srgbClr val="002060"/>
                </a:solidFill>
                <a:latin typeface="Trebuchet MS" panose="020B0603020202020204" pitchFamily="34" charset="0"/>
              </a:endParaRPr>
            </a:p>
          </p:txBody>
        </p:sp>
      </p:grp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075" y="782616"/>
            <a:ext cx="140970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8375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7BFD7CC6-E88A-469D-B41C-96CAD8D4C5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60" y="0"/>
            <a:ext cx="1221555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0FC2477-F74A-4EEF-ACA7-8F76D4C3C97F}"/>
              </a:ext>
            </a:extLst>
          </p:cNvPr>
          <p:cNvSpPr txBox="1"/>
          <p:nvPr/>
        </p:nvSpPr>
        <p:spPr>
          <a:xfrm>
            <a:off x="619011" y="1423886"/>
            <a:ext cx="6169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What do we offer</a:t>
            </a:r>
            <a:endParaRPr lang="ru-RU" sz="40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19C6846-B858-481B-89CA-2C087D5BB0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08" y="474618"/>
            <a:ext cx="4606584" cy="6159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D525482-6DA2-4AF8-A509-9DC199B07EA6}"/>
              </a:ext>
            </a:extLst>
          </p:cNvPr>
          <p:cNvSpPr txBox="1"/>
          <p:nvPr/>
        </p:nvSpPr>
        <p:spPr>
          <a:xfrm>
            <a:off x="585700" y="2242846"/>
            <a:ext cx="829178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- Living </a:t>
            </a:r>
            <a:r>
              <a:rPr lang="en-US" sz="1600" dirty="0">
                <a:solidFill>
                  <a:srgbClr val="002060"/>
                </a:solidFill>
                <a:latin typeface="Trebuchet MS" panose="020B0603020202020204" pitchFamily="34" charset="0"/>
              </a:rPr>
              <a:t>in a modern safe town which took one of the leading positions in the rating for the quality of life of the population in Russia;</a:t>
            </a:r>
          </a:p>
          <a:p>
            <a:r>
              <a:rPr lang="en-US" sz="16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- High-quality education in 77 programs;</a:t>
            </a:r>
            <a:endParaRPr lang="en-US" sz="16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en-US" sz="16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- Modern </a:t>
            </a:r>
            <a:r>
              <a:rPr lang="en-US" sz="1600" dirty="0">
                <a:solidFill>
                  <a:srgbClr val="002060"/>
                </a:solidFill>
                <a:latin typeface="Trebuchet MS" panose="020B0603020202020204" pitchFamily="34" charset="0"/>
              </a:rPr>
              <a:t>campus with comfortable dormitories;</a:t>
            </a:r>
          </a:p>
          <a:p>
            <a:r>
              <a:rPr lang="en-US" sz="16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- “Digital university”;</a:t>
            </a:r>
            <a:endParaRPr lang="en-US" sz="16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r>
              <a:rPr lang="en-US" sz="16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- World </a:t>
            </a:r>
            <a:r>
              <a:rPr lang="en-US" sz="1600" dirty="0">
                <a:solidFill>
                  <a:srgbClr val="002060"/>
                </a:solidFill>
                <a:latin typeface="Trebuchet MS" panose="020B0603020202020204" pitchFamily="34" charset="0"/>
              </a:rPr>
              <a:t>class sport complex;</a:t>
            </a:r>
          </a:p>
          <a:p>
            <a:r>
              <a:rPr lang="en-US" sz="16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- UNESCO </a:t>
            </a:r>
            <a:r>
              <a:rPr lang="en-US" sz="1600" dirty="0">
                <a:solidFill>
                  <a:srgbClr val="002060"/>
                </a:solidFill>
                <a:latin typeface="Trebuchet MS" panose="020B0603020202020204" pitchFamily="34" charset="0"/>
              </a:rPr>
              <a:t>Chair “Environmental dynamic and global climate change” with International field station;</a:t>
            </a:r>
          </a:p>
          <a:p>
            <a:r>
              <a:rPr lang="en-US" sz="16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- Laboratory </a:t>
            </a:r>
            <a:r>
              <a:rPr lang="en-US" sz="1600" dirty="0">
                <a:solidFill>
                  <a:srgbClr val="002060"/>
                </a:solidFill>
                <a:latin typeface="Trebuchet MS" panose="020B0603020202020204" pitchFamily="34" charset="0"/>
              </a:rPr>
              <a:t>complex;</a:t>
            </a:r>
          </a:p>
          <a:p>
            <a:r>
              <a:rPr lang="en-US" sz="16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- Developed </a:t>
            </a:r>
            <a:r>
              <a:rPr lang="en-US" sz="1600" dirty="0">
                <a:solidFill>
                  <a:srgbClr val="002060"/>
                </a:solidFill>
                <a:latin typeface="Trebuchet MS" panose="020B0603020202020204" pitchFamily="34" charset="0"/>
              </a:rPr>
              <a:t>partnership with industrial partners and governmental bodies;</a:t>
            </a:r>
          </a:p>
          <a:p>
            <a:r>
              <a:rPr lang="en-US" sz="16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- Extra </a:t>
            </a:r>
            <a:r>
              <a:rPr lang="en-US" sz="1600" dirty="0">
                <a:solidFill>
                  <a:srgbClr val="002060"/>
                </a:solidFill>
                <a:latin typeface="Trebuchet MS" panose="020B0603020202020204" pitchFamily="34" charset="0"/>
              </a:rPr>
              <a:t>curricular activities: adaptation program, language school, dance club, sports club, vocal studio, studio of modern choreography, theatre-studio, research communities, student construction offices (ex. Formula Student </a:t>
            </a:r>
            <a:r>
              <a:rPr lang="en-US" sz="16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Ugra</a:t>
            </a:r>
            <a:r>
              <a:rPr lang="en-US" sz="1600" dirty="0">
                <a:solidFill>
                  <a:srgbClr val="002060"/>
                </a:solidFill>
                <a:latin typeface="Trebuchet MS" panose="020B0603020202020204" pitchFamily="34" charset="0"/>
              </a:rPr>
              <a:t>).</a:t>
            </a:r>
          </a:p>
        </p:txBody>
      </p:sp>
      <p:pic>
        <p:nvPicPr>
          <p:cNvPr id="29" name="Picture 3" descr="C:\Documents and Settings\o_gololobova\Рабочий стол\общаги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481" y="229004"/>
            <a:ext cx="3205187" cy="2389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 descr="https://www.ugrasu.ru/upload/iblock/f5d/f5db3531821739fbcde2a5295bbb51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007" y="5477632"/>
            <a:ext cx="2268432" cy="1305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Рисунок 30" descr="Изображение выглядит как внутренний, потолок, пол, син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29685389-D4AA-4D9B-834D-2963110BA6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184" y="2646117"/>
            <a:ext cx="3183781" cy="2128690"/>
          </a:xfrm>
          <a:prstGeom prst="rect">
            <a:avLst/>
          </a:prstGeom>
          <a:effectLst>
            <a:outerShdw blurRad="50800" dist="50800" dir="5400000" sx="101000" sy="101000" algn="ctr" rotWithShape="0">
              <a:schemeClr val="bg2">
                <a:lumMod val="75000"/>
                <a:alpha val="23000"/>
              </a:schemeClr>
            </a:outerShdw>
          </a:effectLst>
        </p:spPr>
      </p:pic>
      <p:pic>
        <p:nvPicPr>
          <p:cNvPr id="32" name="Рисунок 31" descr="Изображение выглядит как трава, забор, внешний, поле&#10;&#10;Автоматически созданное описание">
            <a:extLst>
              <a:ext uri="{FF2B5EF4-FFF2-40B4-BE49-F238E27FC236}">
                <a16:creationId xmlns="" xmlns:a16="http://schemas.microsoft.com/office/drawing/2014/main" id="{B7CB48BA-837B-412D-AACF-5D72B2C2D6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89" y="5536053"/>
            <a:ext cx="3097015" cy="1188670"/>
          </a:xfrm>
          <a:prstGeom prst="rect">
            <a:avLst/>
          </a:prstGeom>
        </p:spPr>
      </p:pic>
      <p:pic>
        <p:nvPicPr>
          <p:cNvPr id="1026" name="Picture 2" descr="C:\Documents and Settings\o_gololobova\Рабочий стол\басик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185" y="4850256"/>
            <a:ext cx="3194483" cy="187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https://ugra-news.ru/upload/iblock/9d0/boli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ugra-news.ru/upload/iblock/9d0/bolid.jpg"/>
          <p:cNvSpPr>
            <a:spLocks noChangeAspect="1" noChangeArrowheads="1"/>
          </p:cNvSpPr>
          <p:nvPr/>
        </p:nvSpPr>
        <p:spPr bwMode="auto">
          <a:xfrm>
            <a:off x="307975" y="794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 descr="C:\Documents and Settings\o_gololobova\Рабочий стол\bolid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460" y="5477636"/>
            <a:ext cx="2203888" cy="124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Documents and Settings\o_gololobova\Рабочий стол\подфак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408" y="202617"/>
            <a:ext cx="2663995" cy="177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011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0A5705DA-B78F-4573-BBC3-BB0173EE3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-475118"/>
            <a:ext cx="1221555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0FC2477-F74A-4EEF-ACA7-8F76D4C3C97F}"/>
              </a:ext>
            </a:extLst>
          </p:cNvPr>
          <p:cNvSpPr txBox="1"/>
          <p:nvPr/>
        </p:nvSpPr>
        <p:spPr>
          <a:xfrm>
            <a:off x="619014" y="1423886"/>
            <a:ext cx="49019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 smtClean="0">
                <a:solidFill>
                  <a:srgbClr val="002060"/>
                </a:solidFill>
                <a:effectLst/>
                <a:latin typeface="Trebuchet MS" panose="020B0603020202020204" pitchFamily="34" charset="0"/>
              </a:rPr>
              <a:t>EDUCATION</a:t>
            </a:r>
            <a:r>
              <a:rPr lang="ru-RU" sz="4000" b="1" i="0" dirty="0" smtClean="0">
                <a:solidFill>
                  <a:srgbClr val="002060"/>
                </a:solidFill>
                <a:effectLst/>
                <a:latin typeface="Trebuchet MS" panose="020B0603020202020204" pitchFamily="34" charset="0"/>
              </a:rPr>
              <a:t> </a:t>
            </a:r>
            <a:r>
              <a:rPr lang="ru-RU" sz="1400" b="1" i="0" dirty="0" smtClean="0">
                <a:solidFill>
                  <a:srgbClr val="002060"/>
                </a:solidFill>
                <a:effectLst/>
                <a:latin typeface="Trebuchet MS" panose="020B0603020202020204" pitchFamily="34" charset="0"/>
              </a:rPr>
              <a:t>(</a:t>
            </a:r>
            <a:r>
              <a:rPr lang="en-US" sz="1400" b="1" i="0" dirty="0" smtClean="0">
                <a:solidFill>
                  <a:srgbClr val="002060"/>
                </a:solidFill>
                <a:effectLst/>
                <a:latin typeface="Trebuchet MS" panose="020B0603020202020204" pitchFamily="34" charset="0"/>
              </a:rPr>
              <a:t>in Russian language)</a:t>
            </a:r>
            <a:endParaRPr lang="ru-RU" sz="14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19C6846-B858-481B-89CA-2C087D5BB0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08" y="474618"/>
            <a:ext cx="4606584" cy="615997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="" xmlns:a16="http://schemas.microsoft.com/office/drawing/2014/main" id="{1174AF46-0104-4697-8751-43751D8A0C59}"/>
              </a:ext>
            </a:extLst>
          </p:cNvPr>
          <p:cNvGrpSpPr/>
          <p:nvPr/>
        </p:nvGrpSpPr>
        <p:grpSpPr>
          <a:xfrm>
            <a:off x="683713" y="4261078"/>
            <a:ext cx="10764099" cy="2261975"/>
            <a:chOff x="306235" y="3923257"/>
            <a:chExt cx="11707086" cy="2460135"/>
          </a:xfrm>
          <a:effectLst>
            <a:outerShdw blurRad="50800" dist="50800" dir="5400000" sx="53000" sy="53000" algn="ctr" rotWithShape="0">
              <a:schemeClr val="tx1">
                <a:lumMod val="65000"/>
                <a:lumOff val="35000"/>
                <a:alpha val="50000"/>
              </a:schemeClr>
            </a:outerShdw>
          </a:effectLst>
        </p:grpSpPr>
        <p:pic>
          <p:nvPicPr>
            <p:cNvPr id="17" name="Рисунок 16">
              <a:extLst>
                <a:ext uri="{FF2B5EF4-FFF2-40B4-BE49-F238E27FC236}">
                  <a16:creationId xmlns="" xmlns:a16="http://schemas.microsoft.com/office/drawing/2014/main" id="{FD8BB85F-4088-4862-97D8-770F91770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235" y="4289324"/>
              <a:ext cx="2585380" cy="1728000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="" xmlns:a16="http://schemas.microsoft.com/office/drawing/2014/main" id="{5B3D6249-51D8-4FB9-A356-6145D97E5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2795" y="4288711"/>
              <a:ext cx="2590526" cy="1729226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="" xmlns:a16="http://schemas.microsoft.com/office/drawing/2014/main" id="{79CAAA2B-8B42-48A2-BA2D-51F5D95BC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8925" y="4114724"/>
              <a:ext cx="3109815" cy="2077200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="" xmlns:a16="http://schemas.microsoft.com/office/drawing/2014/main" id="{8DA0CFAD-58FB-4729-B129-3CAFF3EC4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3350" y="4114872"/>
              <a:ext cx="3109372" cy="2076905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="" xmlns:a16="http://schemas.microsoft.com/office/drawing/2014/main" id="{5A5BCACA-67AB-4B6C-AE77-888B757CF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9912" y="3923257"/>
              <a:ext cx="3663200" cy="2460135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B405B298-C580-4BFF-B6BE-92749CB32C57}"/>
              </a:ext>
            </a:extLst>
          </p:cNvPr>
          <p:cNvSpPr txBox="1"/>
          <p:nvPr/>
        </p:nvSpPr>
        <p:spPr>
          <a:xfrm>
            <a:off x="619009" y="2805756"/>
            <a:ext cx="344708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2060"/>
                </a:solidFill>
                <a:latin typeface="Trebuchet MS" panose="020B0603020202020204" pitchFamily="34" charset="0"/>
              </a:rPr>
              <a:t>4 institutes: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500" dirty="0">
                <a:solidFill>
                  <a:srgbClr val="008755"/>
                </a:solidFill>
                <a:latin typeface="Trebuchet MS" panose="020B0603020202020204" pitchFamily="34" charset="0"/>
              </a:rPr>
              <a:t>Humanitarian Institute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500" dirty="0">
                <a:solidFill>
                  <a:srgbClr val="008755"/>
                </a:solidFill>
                <a:latin typeface="Trebuchet MS" panose="020B0603020202020204" pitchFamily="34" charset="0"/>
              </a:rPr>
              <a:t>Institute of Oil and Gas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500" dirty="0">
                <a:solidFill>
                  <a:srgbClr val="008755"/>
                </a:solidFill>
                <a:latin typeface="Trebuchet MS" panose="020B0603020202020204" pitchFamily="34" charset="0"/>
              </a:rPr>
              <a:t>Institute of Digital </a:t>
            </a:r>
            <a:r>
              <a:rPr lang="en-US" sz="1500" dirty="0" smtClean="0">
                <a:solidFill>
                  <a:srgbClr val="008755"/>
                </a:solidFill>
                <a:latin typeface="Trebuchet MS" panose="020B0603020202020204" pitchFamily="34" charset="0"/>
              </a:rPr>
              <a:t>Economy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500" dirty="0" smtClean="0">
                <a:solidFill>
                  <a:srgbClr val="008755"/>
                </a:solidFill>
                <a:latin typeface="Trebuchet MS" panose="020B0603020202020204" pitchFamily="34" charset="0"/>
              </a:rPr>
              <a:t>Law </a:t>
            </a:r>
            <a:r>
              <a:rPr lang="en-US" sz="1500" dirty="0">
                <a:solidFill>
                  <a:srgbClr val="008755"/>
                </a:solidFill>
                <a:latin typeface="Trebuchet MS" panose="020B0603020202020204" pitchFamily="34" charset="0"/>
              </a:rPr>
              <a:t>Institute</a:t>
            </a:r>
            <a:endParaRPr lang="ru-RU" sz="1500" dirty="0">
              <a:solidFill>
                <a:srgbClr val="008755"/>
              </a:solidFill>
              <a:latin typeface="Trebuchet MS" panose="020B0603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83E097C4-AF65-4798-94D0-689C4BB9340F}"/>
              </a:ext>
            </a:extLst>
          </p:cNvPr>
          <p:cNvSpPr txBox="1"/>
          <p:nvPr/>
        </p:nvSpPr>
        <p:spPr>
          <a:xfrm>
            <a:off x="4066089" y="2805756"/>
            <a:ext cx="64636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1 Center for Excellence:</a:t>
            </a:r>
            <a:endParaRPr lang="en-US" sz="1500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500" dirty="0" err="1" smtClean="0">
                <a:solidFill>
                  <a:srgbClr val="008755"/>
                </a:solidFill>
                <a:latin typeface="Trebuchet MS" panose="020B0603020202020204" pitchFamily="34" charset="0"/>
              </a:rPr>
              <a:t>Ugra</a:t>
            </a:r>
            <a:r>
              <a:rPr lang="en-US" sz="1500" dirty="0" smtClean="0">
                <a:solidFill>
                  <a:srgbClr val="008755"/>
                </a:solidFill>
                <a:latin typeface="Trebuchet MS" panose="020B0603020202020204" pitchFamily="34" charset="0"/>
              </a:rPr>
              <a:t> Green School: YES (</a:t>
            </a:r>
            <a:r>
              <a:rPr lang="en-US" sz="1500" dirty="0" err="1" smtClean="0">
                <a:solidFill>
                  <a:srgbClr val="008755"/>
                </a:solidFill>
                <a:latin typeface="Trebuchet MS" panose="020B0603020202020204" pitchFamily="34" charset="0"/>
              </a:rPr>
              <a:t>Yugra</a:t>
            </a:r>
            <a:r>
              <a:rPr lang="en-US" sz="1500" dirty="0" smtClean="0">
                <a:solidFill>
                  <a:srgbClr val="008755"/>
                </a:solidFill>
                <a:latin typeface="Trebuchet MS" panose="020B0603020202020204" pitchFamily="34" charset="0"/>
              </a:rPr>
              <a:t>. Environment. Skills)</a:t>
            </a:r>
            <a:endParaRPr lang="ru-RU" sz="1500" dirty="0">
              <a:solidFill>
                <a:srgbClr val="008755"/>
              </a:solidFill>
              <a:latin typeface="Trebuchet MS" panose="020B0603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C4EC42AF-197D-4B93-A944-63FDE9DF592E}"/>
              </a:ext>
            </a:extLst>
          </p:cNvPr>
          <p:cNvSpPr txBox="1"/>
          <p:nvPr/>
        </p:nvSpPr>
        <p:spPr>
          <a:xfrm>
            <a:off x="619015" y="2300552"/>
            <a:ext cx="79028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Trebuchet MS" panose="020B0603020202020204" pitchFamily="34" charset="0"/>
              </a:rPr>
              <a:t>The university has a modern technical base and developed infrastructure</a:t>
            </a:r>
            <a:endParaRPr lang="ru-RU" sz="1600" dirty="0"/>
          </a:p>
        </p:txBody>
      </p:sp>
      <p:grpSp>
        <p:nvGrpSpPr>
          <p:cNvPr id="49" name="Группа 48">
            <a:extLst>
              <a:ext uri="{FF2B5EF4-FFF2-40B4-BE49-F238E27FC236}">
                <a16:creationId xmlns="" xmlns:a16="http://schemas.microsoft.com/office/drawing/2014/main" id="{E5C02936-A7E8-4E4D-BD65-47BEA55DD3EC}"/>
              </a:ext>
            </a:extLst>
          </p:cNvPr>
          <p:cNvGrpSpPr/>
          <p:nvPr/>
        </p:nvGrpSpPr>
        <p:grpSpPr>
          <a:xfrm>
            <a:off x="6027549" y="594239"/>
            <a:ext cx="1701339" cy="865858"/>
            <a:chOff x="5825122" y="560662"/>
            <a:chExt cx="1701339" cy="865858"/>
          </a:xfrm>
        </p:grpSpPr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4479DB4D-7B9A-4242-81CF-003A75BA4BAA}"/>
                </a:ext>
              </a:extLst>
            </p:cNvPr>
            <p:cNvSpPr txBox="1"/>
            <p:nvPr/>
          </p:nvSpPr>
          <p:spPr>
            <a:xfrm>
              <a:off x="5825123" y="560662"/>
              <a:ext cx="17013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8755"/>
                  </a:solidFill>
                  <a:latin typeface="Trebuchet MS" panose="020B0603020202020204" pitchFamily="34" charset="0"/>
                </a:rPr>
                <a:t>&gt;</a:t>
              </a:r>
              <a:r>
                <a:rPr lang="en-US" sz="2800" b="1" dirty="0" smtClean="0">
                  <a:solidFill>
                    <a:srgbClr val="008755"/>
                  </a:solidFill>
                  <a:latin typeface="Trebuchet MS" panose="020B0603020202020204" pitchFamily="34" charset="0"/>
                </a:rPr>
                <a:t>10 </a:t>
              </a:r>
              <a:r>
                <a:rPr lang="en-US" sz="2800" b="1" dirty="0">
                  <a:solidFill>
                    <a:srgbClr val="008755"/>
                  </a:solidFill>
                  <a:latin typeface="Trebuchet MS" panose="020B0603020202020204" pitchFamily="34" charset="0"/>
                </a:rPr>
                <a:t>000</a:t>
              </a:r>
              <a:endParaRPr lang="ru-RU" sz="2800" b="1" dirty="0">
                <a:solidFill>
                  <a:srgbClr val="008755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B28126E5-A862-4202-BFE4-9529AF4A5D7F}"/>
                </a:ext>
              </a:extLst>
            </p:cNvPr>
            <p:cNvSpPr txBox="1"/>
            <p:nvPr/>
          </p:nvSpPr>
          <p:spPr>
            <a:xfrm>
              <a:off x="5825122" y="1087966"/>
              <a:ext cx="15868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2060"/>
                  </a:solidFill>
                  <a:latin typeface="Trebuchet MS" panose="020B0603020202020204" pitchFamily="34" charset="0"/>
                </a:rPr>
                <a:t>students</a:t>
              </a:r>
              <a:endParaRPr lang="ru-RU" sz="1600" b="1" dirty="0">
                <a:solidFill>
                  <a:srgbClr val="002060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51" name="Группа 50">
            <a:extLst>
              <a:ext uri="{FF2B5EF4-FFF2-40B4-BE49-F238E27FC236}">
                <a16:creationId xmlns="" xmlns:a16="http://schemas.microsoft.com/office/drawing/2014/main" id="{226E6F9F-FBE2-48C3-89D5-7709CD075FEF}"/>
              </a:ext>
            </a:extLst>
          </p:cNvPr>
          <p:cNvGrpSpPr/>
          <p:nvPr/>
        </p:nvGrpSpPr>
        <p:grpSpPr>
          <a:xfrm>
            <a:off x="7860854" y="594234"/>
            <a:ext cx="1887905" cy="865858"/>
            <a:chOff x="7675806" y="546924"/>
            <a:chExt cx="1887905" cy="865858"/>
          </a:xfrm>
        </p:grpSpPr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BD1367B2-BC95-4345-A5EC-6F24B1388FC4}"/>
                </a:ext>
              </a:extLst>
            </p:cNvPr>
            <p:cNvSpPr txBox="1"/>
            <p:nvPr/>
          </p:nvSpPr>
          <p:spPr>
            <a:xfrm>
              <a:off x="7675806" y="546924"/>
              <a:ext cx="14245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008755"/>
                  </a:solidFill>
                  <a:latin typeface="Trebuchet MS" panose="020B0603020202020204" pitchFamily="34" charset="0"/>
                </a:rPr>
                <a:t>&gt;3</a:t>
              </a:r>
              <a:r>
                <a:rPr lang="ru-RU" sz="2800" b="1" dirty="0" smtClean="0">
                  <a:solidFill>
                    <a:srgbClr val="008755"/>
                  </a:solidFill>
                  <a:latin typeface="Trebuchet MS" panose="020B0603020202020204" pitchFamily="34" charset="0"/>
                </a:rPr>
                <a:t>00</a:t>
              </a:r>
              <a:endParaRPr lang="ru-RU" sz="2800" b="1" dirty="0">
                <a:solidFill>
                  <a:srgbClr val="008755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AD20956D-7E91-45BA-B462-CDF392DB2D45}"/>
                </a:ext>
              </a:extLst>
            </p:cNvPr>
            <p:cNvSpPr txBox="1"/>
            <p:nvPr/>
          </p:nvSpPr>
          <p:spPr>
            <a:xfrm>
              <a:off x="7675806" y="1074228"/>
              <a:ext cx="188790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2060"/>
                  </a:solidFill>
                  <a:latin typeface="Trebuchet MS" panose="020B0603020202020204" pitchFamily="34" charset="0"/>
                </a:rPr>
                <a:t>teachers</a:t>
              </a:r>
              <a:endParaRPr lang="ru-RU" sz="1600" b="1" dirty="0">
                <a:solidFill>
                  <a:srgbClr val="002060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="" xmlns:a16="http://schemas.microsoft.com/office/drawing/2014/main" id="{D3989BD2-9BB6-454C-949B-FB44A3E6BDF8}"/>
              </a:ext>
            </a:extLst>
          </p:cNvPr>
          <p:cNvGrpSpPr/>
          <p:nvPr/>
        </p:nvGrpSpPr>
        <p:grpSpPr>
          <a:xfrm>
            <a:off x="9748760" y="594239"/>
            <a:ext cx="2330001" cy="865858"/>
            <a:chOff x="9712855" y="560662"/>
            <a:chExt cx="2330001" cy="865858"/>
          </a:xfrm>
        </p:grpSpPr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DBD4CBA8-4CF6-4A86-8A7B-16EB096786B8}"/>
                </a:ext>
              </a:extLst>
            </p:cNvPr>
            <p:cNvSpPr txBox="1"/>
            <p:nvPr/>
          </p:nvSpPr>
          <p:spPr>
            <a:xfrm>
              <a:off x="9712856" y="560662"/>
              <a:ext cx="15049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8755"/>
                  </a:solidFill>
                  <a:latin typeface="Trebuchet MS" panose="020B0603020202020204" pitchFamily="34" charset="0"/>
                </a:rPr>
                <a:t>&gt; </a:t>
              </a:r>
              <a:r>
                <a:rPr lang="ru-RU" sz="2800" b="1" dirty="0">
                  <a:solidFill>
                    <a:srgbClr val="008755"/>
                  </a:solidFill>
                  <a:latin typeface="Trebuchet MS" panose="020B0603020202020204" pitchFamily="34" charset="0"/>
                </a:rPr>
                <a:t>200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694F0ED0-5367-4DE8-ACD1-3C0867766FDF}"/>
                </a:ext>
              </a:extLst>
            </p:cNvPr>
            <p:cNvSpPr txBox="1"/>
            <p:nvPr/>
          </p:nvSpPr>
          <p:spPr>
            <a:xfrm>
              <a:off x="9712855" y="1087966"/>
              <a:ext cx="23300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002060"/>
                  </a:solidFill>
                  <a:latin typeface="Trebuchet MS" panose="020B0603020202020204" pitchFamily="34" charset="0"/>
                </a:rPr>
                <a:t>international students</a:t>
              </a:r>
              <a:endParaRPr lang="ru-RU" sz="1600" b="1" dirty="0">
                <a:solidFill>
                  <a:srgbClr val="002060"/>
                </a:solidFill>
                <a:latin typeface="Trebuchet MS" panose="020B0603020202020204" pitchFamily="34" charset="0"/>
              </a:endParaRPr>
            </a:p>
          </p:txBody>
        </p:sp>
      </p:grp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880" y="2100906"/>
            <a:ext cx="140970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5892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0FC2477-F74A-4EEF-ACA7-8F76D4C3C97F}"/>
              </a:ext>
            </a:extLst>
          </p:cNvPr>
          <p:cNvSpPr txBox="1"/>
          <p:nvPr/>
        </p:nvSpPr>
        <p:spPr>
          <a:xfrm>
            <a:off x="619008" y="1423886"/>
            <a:ext cx="8346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rebuchet MS" panose="020B0603020202020204" pitchFamily="34" charset="0"/>
              </a:rPr>
              <a:t>Preparatory Department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19C6846-B858-481B-89CA-2C087D5BB0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08" y="474618"/>
            <a:ext cx="4606584" cy="615997"/>
          </a:xfrm>
          <a:prstGeom prst="rect">
            <a:avLst/>
          </a:prstGeom>
        </p:spPr>
      </p:pic>
      <p:sp>
        <p:nvSpPr>
          <p:cNvPr id="28" name="Google Shape;178;g102873f9dbc_0_23"/>
          <p:cNvSpPr txBox="1"/>
          <p:nvPr/>
        </p:nvSpPr>
        <p:spPr>
          <a:xfrm>
            <a:off x="528306" y="1273389"/>
            <a:ext cx="11319143" cy="5786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SzPts val="1800"/>
            </a:pPr>
            <a:r>
              <a:rPr lang="en-US"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Russian as </a:t>
            </a:r>
            <a:r>
              <a:rPr lang="en-US" sz="18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 foreign </a:t>
            </a:r>
            <a:r>
              <a:rPr lang="en-US"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language program in 5 academic </a:t>
            </a:r>
            <a:r>
              <a:rPr lang="en-US" sz="18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fields:</a:t>
            </a:r>
          </a:p>
          <a:p>
            <a:pPr>
              <a:buSzPts val="1800"/>
            </a:pPr>
            <a:r>
              <a:rPr lang="en-US"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Russian as a foreign language program in 5 academic fields:</a:t>
            </a:r>
          </a:p>
          <a:p>
            <a:pPr lvl="0">
              <a:buClr>
                <a:srgbClr val="000000"/>
              </a:buClr>
              <a:buSzPts val="1800"/>
            </a:pPr>
            <a:r>
              <a:rPr lang="ru-RU" kern="0" dirty="0" smtClean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     </a:t>
            </a:r>
            <a:r>
              <a:rPr lang="en-US" kern="0" dirty="0" smtClean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  <a:sym typeface="Calibri"/>
              </a:rPr>
              <a:t>Russian </a:t>
            </a:r>
            <a:r>
              <a:rPr lang="en-US" kern="0" dirty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  <a:sym typeface="Calibri"/>
              </a:rPr>
              <a:t>as a foreign language program in 5 academic fields:</a:t>
            </a:r>
          </a:p>
          <a:p>
            <a:pPr>
              <a:buSzPts val="1800"/>
            </a:pPr>
            <a:endParaRPr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800"/>
            </a:pP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800"/>
            </a:pP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800"/>
            </a:pP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ru-RU" b="1" dirty="0" smtClean="0"/>
          </a:p>
          <a:p>
            <a:endParaRPr lang="ru-RU" b="1" dirty="0" smtClean="0"/>
          </a:p>
          <a:p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Preparatory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course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– 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“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Standard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”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: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                      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       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Preparatory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course – “Intensive”: 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Period of study: October – June                          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     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Period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of study – December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– June/February - August  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Application dates:  March 1–October 1                 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    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 Application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dates –March 1–December 1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Training period: – 9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months                                  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     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Training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period – 7 months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Total number of academic hours: – 2376,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          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     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 Total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number of academic hours: – 2376, including </a:t>
            </a:r>
            <a:endParaRPr lang="ru-RU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including 1008/1010 classroom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hours                  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     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 1056/1134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classroom hours</a:t>
            </a:r>
          </a:p>
          <a:p>
            <a:endParaRPr lang="ru-RU" dirty="0"/>
          </a:p>
          <a:p>
            <a:pPr>
              <a:buSzPts val="1800"/>
            </a:pP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Tuition fee: 1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00-1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00 $ (depending on academic field). Discounts to be discussed. </a:t>
            </a:r>
            <a:endParaRPr sz="1800" dirty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800"/>
            </a:pP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600"/>
            </a:pPr>
            <a:endParaRPr sz="16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9" name="Рисунок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80" y="2907625"/>
            <a:ext cx="7475537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 descr="C:\Documents and Settings\o_gololobova\Рабочий стол\postuplenie-v-vuz-20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197" y="253187"/>
            <a:ext cx="4353087" cy="265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480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C7E000C4-9982-4C68-B274-6F44D25F9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60" y="0"/>
            <a:ext cx="1221555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0FC2477-F74A-4EEF-ACA7-8F76D4C3C97F}"/>
              </a:ext>
            </a:extLst>
          </p:cNvPr>
          <p:cNvSpPr txBox="1"/>
          <p:nvPr/>
        </p:nvSpPr>
        <p:spPr>
          <a:xfrm>
            <a:off x="619010" y="1090609"/>
            <a:ext cx="11138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rebuchet MS" panose="020B0603020202020204" pitchFamily="34" charset="0"/>
              </a:rPr>
              <a:t>How to be admitted to </a:t>
            </a:r>
            <a:r>
              <a:rPr lang="en-US" sz="2400" b="1" dirty="0" err="1">
                <a:solidFill>
                  <a:srgbClr val="002060"/>
                </a:solidFill>
                <a:latin typeface="Trebuchet MS" panose="020B0603020202020204" pitchFamily="34" charset="0"/>
              </a:rPr>
              <a:t>Yugra</a:t>
            </a:r>
            <a:r>
              <a:rPr lang="en-US" sz="2400" b="1" dirty="0">
                <a:solidFill>
                  <a:srgbClr val="002060"/>
                </a:solidFill>
                <a:latin typeface="Trebuchet MS" panose="020B0603020202020204" pitchFamily="34" charset="0"/>
              </a:rPr>
              <a:t> State University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19C6846-B858-481B-89CA-2C087D5BB0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08" y="474612"/>
            <a:ext cx="4606584" cy="615997"/>
          </a:xfrm>
          <a:prstGeom prst="rect">
            <a:avLst/>
          </a:prstGeom>
        </p:spPr>
      </p:pic>
      <p:sp>
        <p:nvSpPr>
          <p:cNvPr id="36" name="Google Shape;220;p10"/>
          <p:cNvSpPr txBox="1"/>
          <p:nvPr/>
        </p:nvSpPr>
        <p:spPr>
          <a:xfrm>
            <a:off x="269174" y="1537571"/>
            <a:ext cx="7483351" cy="517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endParaRPr lang="en-US" sz="1600" b="1" dirty="0" smtClean="0">
              <a:solidFill>
                <a:srgbClr val="008755"/>
              </a:solidFill>
            </a:endParaRPr>
          </a:p>
          <a:p>
            <a:r>
              <a:rPr lang="en-US" sz="1600" b="1" dirty="0" smtClean="0">
                <a:solidFill>
                  <a:srgbClr val="008755"/>
                </a:solidFill>
              </a:rPr>
              <a:t>No </a:t>
            </a:r>
            <a:r>
              <a:rPr lang="en-US" sz="1600" b="1" dirty="0">
                <a:solidFill>
                  <a:srgbClr val="008755"/>
                </a:solidFill>
              </a:rPr>
              <a:t>tuition for</a:t>
            </a:r>
            <a:r>
              <a:rPr lang="ru-RU" sz="1600" b="1" dirty="0">
                <a:solidFill>
                  <a:srgbClr val="008755"/>
                </a:solidFill>
              </a:rPr>
              <a:t>:       </a:t>
            </a:r>
          </a:p>
          <a:p>
            <a:r>
              <a:rPr lang="en-US" sz="1600" b="1" dirty="0">
                <a:solidFill>
                  <a:srgbClr val="333399"/>
                </a:solidFill>
              </a:rPr>
              <a:t>Foreign citizen of following categories</a:t>
            </a:r>
            <a:r>
              <a:rPr lang="ru-RU" sz="1600" b="1" dirty="0">
                <a:solidFill>
                  <a:srgbClr val="003D96"/>
                </a:solidFill>
              </a:rPr>
              <a:t>: </a:t>
            </a:r>
          </a:p>
          <a:p>
            <a:r>
              <a:rPr lang="ru-RU" sz="1600" dirty="0"/>
              <a:t>             а) </a:t>
            </a:r>
            <a:r>
              <a:rPr lang="en-US" sz="1600" dirty="0"/>
              <a:t>Citizens of any country applying within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the quota established by the Government of the Russian Federation</a:t>
            </a:r>
            <a:r>
              <a:rPr lang="en-US" sz="1600" dirty="0"/>
              <a:t> (without any competition)</a:t>
            </a:r>
            <a:r>
              <a:rPr lang="ru-RU" sz="1600" dirty="0" smtClean="0"/>
              <a:t>.</a:t>
            </a:r>
            <a:r>
              <a:rPr lang="en-US" sz="1600" dirty="0" smtClean="0"/>
              <a:t> To apply within the quota, please, visit </a:t>
            </a:r>
            <a:r>
              <a:rPr lang="ru-RU" sz="1600" dirty="0">
                <a:solidFill>
                  <a:srgbClr val="008755"/>
                </a:solidFill>
                <a:hlinkClick r:id="rId5"/>
              </a:rPr>
              <a:t>https://</a:t>
            </a:r>
            <a:r>
              <a:rPr lang="ru-RU" sz="1600" dirty="0" smtClean="0">
                <a:solidFill>
                  <a:srgbClr val="008755"/>
                </a:solidFill>
                <a:hlinkClick r:id="rId5"/>
              </a:rPr>
              <a:t>education-in-russia.com</a:t>
            </a:r>
            <a:r>
              <a:rPr lang="en-US" sz="1600" dirty="0" smtClean="0">
                <a:solidFill>
                  <a:srgbClr val="008755"/>
                </a:solidFill>
              </a:rPr>
              <a:t> </a:t>
            </a:r>
            <a:r>
              <a:rPr lang="en-US" sz="1600" dirty="0" smtClean="0"/>
              <a:t>for more information.</a:t>
            </a:r>
            <a:endParaRPr lang="ru-RU" sz="1600" dirty="0"/>
          </a:p>
          <a:p>
            <a:r>
              <a:rPr lang="en-US" sz="1600" dirty="0"/>
              <a:t> </a:t>
            </a:r>
            <a:r>
              <a:rPr lang="en-US" sz="1600" dirty="0" smtClean="0"/>
              <a:t>            b</a:t>
            </a:r>
            <a:r>
              <a:rPr lang="ru-RU" sz="1600" dirty="0"/>
              <a:t>) </a:t>
            </a:r>
            <a:r>
              <a:rPr lang="en-US" sz="1600" dirty="0"/>
              <a:t>Citizens of Republic of Belarus, Republic of Kazakhstan, Kyrgyz Republic, Republic of Tajikistan (participation in the general competition). 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             </a:t>
            </a:r>
            <a:r>
              <a:rPr lang="en-US" sz="1600" dirty="0"/>
              <a:t>c</a:t>
            </a:r>
            <a:r>
              <a:rPr lang="ru-RU" sz="1600" dirty="0"/>
              <a:t>) </a:t>
            </a:r>
            <a:r>
              <a:rPr lang="en-US" sz="1600" dirty="0"/>
              <a:t>Citizens of the Republic of Armenia, the Republic of Moldova, the Republic of Uzbekistan, Ukraine, Georgia, the Republic of Azerbaijan, Turkmenistan, and the Republic of Estonia having a residence permit in the Russian Federation (participation in the general competition). </a:t>
            </a:r>
            <a:endParaRPr lang="ru-RU" sz="1600" dirty="0"/>
          </a:p>
          <a:p>
            <a:pPr algn="just"/>
            <a:r>
              <a:rPr lang="ru-RU" sz="1600" dirty="0"/>
              <a:t>             </a:t>
            </a:r>
            <a:r>
              <a:rPr lang="en-US" sz="1600" dirty="0"/>
              <a:t>d</a:t>
            </a:r>
            <a:r>
              <a:rPr lang="ru-RU" sz="1600" dirty="0"/>
              <a:t>) </a:t>
            </a:r>
            <a:r>
              <a:rPr lang="en-US" sz="1600" dirty="0"/>
              <a:t>Compatriots living abroad (participation in the general competition).  </a:t>
            </a:r>
          </a:p>
          <a:p>
            <a:pPr algn="just"/>
            <a:endParaRPr lang="en-US" sz="1600" b="1" dirty="0" smtClean="0">
              <a:solidFill>
                <a:srgbClr val="008755"/>
              </a:solidFill>
            </a:endParaRPr>
          </a:p>
          <a:p>
            <a:pPr algn="just"/>
            <a:r>
              <a:rPr lang="en-US" sz="1600" b="1" dirty="0" smtClean="0">
                <a:solidFill>
                  <a:srgbClr val="008755"/>
                </a:solidFill>
              </a:rPr>
              <a:t>Tuition </a:t>
            </a:r>
            <a:r>
              <a:rPr lang="en-US" sz="1600" b="1" dirty="0">
                <a:solidFill>
                  <a:srgbClr val="008755"/>
                </a:solidFill>
              </a:rPr>
              <a:t>for:</a:t>
            </a:r>
          </a:p>
          <a:p>
            <a:pPr algn="just"/>
            <a:r>
              <a:rPr lang="en-US" sz="1600" b="1" dirty="0">
                <a:solidFill>
                  <a:srgbClr val="333399"/>
                </a:solidFill>
              </a:rPr>
              <a:t>Foreign citizen of other categories</a:t>
            </a:r>
            <a:endParaRPr lang="ru-RU" sz="1600" dirty="0"/>
          </a:p>
          <a:p>
            <a:pPr lvl="0">
              <a:buSzPts val="1800"/>
            </a:pPr>
            <a:endParaRPr lang="en-US" sz="1600" dirty="0" smtClean="0">
              <a:solidFill>
                <a:schemeClr val="accent1">
                  <a:lumMod val="50000"/>
                </a:schemeClr>
              </a:solidFill>
              <a:ea typeface="Open Sans"/>
              <a:cs typeface="Open Sans"/>
              <a:sym typeface="Open Sans"/>
            </a:endParaRPr>
          </a:p>
          <a:p>
            <a:pPr lvl="0">
              <a:buSzPts val="1800"/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ea typeface="Open Sans"/>
                <a:cs typeface="Open Sans"/>
                <a:sym typeface="Open Sans"/>
              </a:rPr>
              <a:t>M</a:t>
            </a: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ea typeface="Open Sans"/>
                <a:cs typeface="Open Sans"/>
                <a:sym typeface="Open Sans"/>
              </a:rPr>
              <a:t>ore details here: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ea typeface="Open Sans"/>
                <a:cs typeface="Open Sans"/>
                <a:sym typeface="Open Sans"/>
                <a:hlinkClick r:id="rId6"/>
              </a:rPr>
              <a:t>https://www.ugrasu.ru/enrollee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ea typeface="Open Sans"/>
                <a:cs typeface="Open Sans"/>
                <a:sym typeface="Open Sans"/>
                <a:hlinkClick r:id="rId6"/>
              </a:rPr>
              <a:t>/</a:t>
            </a:r>
            <a:endParaRPr lang="ru-RU" sz="1600" b="1" dirty="0" smtClean="0">
              <a:solidFill>
                <a:schemeClr val="accent1">
                  <a:lumMod val="50000"/>
                </a:schemeClr>
              </a:solidFill>
              <a:ea typeface="Open Sans"/>
              <a:cs typeface="Open Sans"/>
              <a:sym typeface="Open Sans"/>
            </a:endParaRPr>
          </a:p>
          <a:p>
            <a:pPr lvl="0">
              <a:buSzPts val="1800"/>
            </a:pPr>
            <a:endParaRPr lang="ru-RU" sz="1600" b="1" dirty="0">
              <a:solidFill>
                <a:schemeClr val="accent1">
                  <a:lumMod val="50000"/>
                </a:schemeClr>
              </a:solidFill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" name="Объект 1"/>
          <p:cNvSpPr txBox="1">
            <a:spLocks/>
          </p:cNvSpPr>
          <p:nvPr/>
        </p:nvSpPr>
        <p:spPr>
          <a:xfrm>
            <a:off x="6188501" y="1321437"/>
            <a:ext cx="6314929" cy="47420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600" b="1" dirty="0" smtClean="0">
              <a:solidFill>
                <a:schemeClr val="accent6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buFontTx/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3" descr="C:\Documents and Settings\o_gololobova\Рабочий стол\vSzpgyM-yx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410" y="3160643"/>
            <a:ext cx="3738583" cy="280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https://www.ugrasu.ru/upload/iblock/c61/c61c93881b648cd95a8dd395d0712a6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523" y="579394"/>
            <a:ext cx="4210928" cy="2452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692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0FC2477-F74A-4EEF-ACA7-8F76D4C3C97F}"/>
              </a:ext>
            </a:extLst>
          </p:cNvPr>
          <p:cNvSpPr txBox="1"/>
          <p:nvPr/>
        </p:nvSpPr>
        <p:spPr>
          <a:xfrm>
            <a:off x="619011" y="1423886"/>
            <a:ext cx="6169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Contacts for admission:</a:t>
            </a:r>
            <a:endParaRPr lang="ru-RU" sz="40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19C6846-B858-481B-89CA-2C087D5BB0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08" y="474618"/>
            <a:ext cx="4606584" cy="615997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="" xmlns:a16="http://schemas.microsoft.com/office/drawing/2014/main" id="{9376AE24-B9E6-4469-A906-A973E03D9DE2}"/>
              </a:ext>
            </a:extLst>
          </p:cNvPr>
          <p:cNvGrpSpPr/>
          <p:nvPr/>
        </p:nvGrpSpPr>
        <p:grpSpPr>
          <a:xfrm>
            <a:off x="715197" y="2372052"/>
            <a:ext cx="6550313" cy="2462212"/>
            <a:chOff x="684996" y="5172504"/>
            <a:chExt cx="1586864" cy="2462212"/>
          </a:xfrm>
        </p:grpSpPr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42A3FB32-68A6-4E9B-89A6-CBC72815EF9B}"/>
                </a:ext>
              </a:extLst>
            </p:cNvPr>
            <p:cNvSpPr txBox="1"/>
            <p:nvPr/>
          </p:nvSpPr>
          <p:spPr>
            <a:xfrm>
              <a:off x="684996" y="5172504"/>
              <a:ext cx="15868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0" dirty="0" smtClean="0">
                  <a:solidFill>
                    <a:srgbClr val="008755"/>
                  </a:solidFill>
                  <a:effectLst/>
                  <a:latin typeface="Trebuchet MS" panose="020B0603020202020204" pitchFamily="34" charset="0"/>
                </a:rPr>
                <a:t>Oksana </a:t>
              </a:r>
              <a:r>
                <a:rPr lang="en-US" sz="2800" b="1" i="0" dirty="0" err="1" smtClean="0">
                  <a:solidFill>
                    <a:srgbClr val="008755"/>
                  </a:solidFill>
                  <a:effectLst/>
                  <a:latin typeface="Trebuchet MS" panose="020B0603020202020204" pitchFamily="34" charset="0"/>
                </a:rPr>
                <a:t>Gololobova</a:t>
              </a:r>
              <a:endParaRPr lang="ru-RU" sz="2800" b="1" dirty="0">
                <a:solidFill>
                  <a:srgbClr val="008755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A09C9352-4BF2-4D4B-BD2F-0818873E5E68}"/>
                </a:ext>
              </a:extLst>
            </p:cNvPr>
            <p:cNvSpPr txBox="1"/>
            <p:nvPr/>
          </p:nvSpPr>
          <p:spPr>
            <a:xfrm>
              <a:off x="684996" y="5695724"/>
              <a:ext cx="158686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002060"/>
                  </a:solidFill>
                  <a:latin typeface="Trebuchet MS" panose="020B0603020202020204" pitchFamily="34" charset="0"/>
                </a:rPr>
                <a:t>Head of Center for International Cooperation</a:t>
              </a:r>
            </a:p>
            <a:p>
              <a:endParaRPr lang="en-US" sz="2000" dirty="0" smtClean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endParaRPr>
            </a:p>
            <a:p>
              <a:r>
                <a:rPr lang="en-US" sz="2000" dirty="0" smtClean="0">
                  <a:solidFill>
                    <a:srgbClr val="FF0000"/>
                  </a:solidFill>
                  <a:latin typeface="Open Sans"/>
                  <a:ea typeface="Open Sans"/>
                  <a:cs typeface="Open Sans"/>
                  <a:sym typeface="Open Sans"/>
                  <a:hlinkClick r:id="rId3"/>
                </a:rPr>
                <a:t>ugrasu.international@gmail.com</a:t>
              </a:r>
              <a:endParaRPr lang="en-US" sz="2000" dirty="0" smtClean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r>
                <a:rPr lang="en-US" sz="2000" dirty="0" smtClean="0">
                  <a:solidFill>
                    <a:srgbClr val="0070C0"/>
                  </a:solidFill>
                  <a:latin typeface="Open Sans"/>
                  <a:ea typeface="Open Sans"/>
                  <a:cs typeface="Open Sans"/>
                  <a:sym typeface="Open Sans"/>
                  <a:hlinkClick r:id="rId4"/>
                </a:rPr>
                <a:t>o_gololobova@ugrasu.ru</a:t>
              </a:r>
              <a:endParaRPr lang="en-US" sz="2000" dirty="0" smtClean="0">
                <a:solidFill>
                  <a:srgbClr val="0070C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endParaRPr lang="en-US" sz="2000" dirty="0">
                <a:solidFill>
                  <a:srgbClr val="0070C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r>
                <a:rPr lang="en-US" sz="2000" dirty="0" smtClean="0">
                  <a:solidFill>
                    <a:srgbClr val="002060"/>
                  </a:solidFill>
                  <a:latin typeface="Open Sans"/>
                  <a:ea typeface="Open Sans"/>
                  <a:cs typeface="Open Sans"/>
                  <a:sym typeface="Open Sans"/>
                </a:rPr>
                <a:t>Tel. </a:t>
              </a:r>
              <a:r>
                <a:rPr lang="en-US" sz="2000" dirty="0">
                  <a:solidFill>
                    <a:srgbClr val="002060"/>
                  </a:solidFill>
                  <a:latin typeface="Open Sans"/>
                  <a:ea typeface="Open Sans"/>
                  <a:cs typeface="Open Sans"/>
                  <a:sym typeface="Open Sans"/>
                </a:rPr>
                <a:t>+79825544517 (</a:t>
              </a:r>
              <a:r>
                <a:rPr lang="en-US" sz="2000" dirty="0" err="1" smtClean="0">
                  <a:solidFill>
                    <a:srgbClr val="002060"/>
                  </a:solidFill>
                  <a:latin typeface="Open Sans"/>
                  <a:ea typeface="Open Sans"/>
                  <a:cs typeface="Open Sans"/>
                  <a:sym typeface="Open Sans"/>
                </a:rPr>
                <a:t>WhatsApp</a:t>
              </a:r>
              <a:r>
                <a:rPr lang="en-US" sz="2000" dirty="0" smtClean="0">
                  <a:solidFill>
                    <a:srgbClr val="002060"/>
                  </a:solidFill>
                  <a:latin typeface="Open Sans"/>
                  <a:ea typeface="Open Sans"/>
                  <a:cs typeface="Open Sans"/>
                  <a:sym typeface="Open Sans"/>
                </a:rPr>
                <a:t>)</a:t>
              </a:r>
              <a:endParaRPr lang="ru-RU" sz="2000" dirty="0">
                <a:solidFill>
                  <a:srgbClr val="002060"/>
                </a:solidFill>
                <a:latin typeface="Trebuchet MS" panose="020B0603020202020204" pitchFamily="34" charset="0"/>
              </a:endParaRPr>
            </a:p>
          </p:txBody>
        </p:sp>
      </p:grpSp>
      <p:pic>
        <p:nvPicPr>
          <p:cNvPr id="29" name="Рисунок 2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823" y="1190564"/>
            <a:ext cx="4902375" cy="44349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2818129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482</TotalTime>
  <Words>377</Words>
  <Application>Microsoft Office PowerPoint</Application>
  <PresentationFormat>Произвольный</PresentationFormat>
  <Paragraphs>90</Paragraphs>
  <Slides>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Аделина Йовик</dc:creator>
  <cp:lastModifiedBy>O_Gololobova</cp:lastModifiedBy>
  <cp:revision>36</cp:revision>
  <dcterms:created xsi:type="dcterms:W3CDTF">2021-10-06T09:03:22Z</dcterms:created>
  <dcterms:modified xsi:type="dcterms:W3CDTF">2022-06-06T13:21:19Z</dcterms:modified>
</cp:coreProperties>
</file>